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0" r:id="rId2"/>
    <p:sldId id="505" r:id="rId3"/>
    <p:sldId id="526" r:id="rId4"/>
    <p:sldId id="646" r:id="rId5"/>
    <p:sldId id="645" r:id="rId6"/>
    <p:sldId id="647" r:id="rId7"/>
    <p:sldId id="644" r:id="rId8"/>
    <p:sldId id="642" r:id="rId9"/>
    <p:sldId id="641" r:id="rId10"/>
    <p:sldId id="638" r:id="rId11"/>
    <p:sldId id="639" r:id="rId12"/>
    <p:sldId id="637" r:id="rId13"/>
    <p:sldId id="64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818"/>
    <a:srgbClr val="310403"/>
    <a:srgbClr val="FEE7E6"/>
    <a:srgbClr val="FAFAFA"/>
    <a:srgbClr val="FDDCDB"/>
    <a:srgbClr val="934BC9"/>
    <a:srgbClr val="7F7F7F"/>
    <a:srgbClr val="909090"/>
    <a:srgbClr val="99A8D7"/>
    <a:srgbClr val="C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3087" autoAdjust="0"/>
  </p:normalViewPr>
  <p:slideViewPr>
    <p:cSldViewPr>
      <p:cViewPr varScale="1">
        <p:scale>
          <a:sx n="101" d="100"/>
          <a:sy n="101" d="100"/>
        </p:scale>
        <p:origin x="1254" y="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73E-48EE-4419-81F1-F7592575718D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BE68-D961-4E0B-A3F2-D4E4E3C0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3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https://assets.weforum.org/article/image/large_b05pCeiWDULOlBGVxJ52gFYvy6EPYx8R5WyOhPz1lNQ.jpg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Numerous</a:t>
            </a:r>
            <a:r>
              <a:rPr lang="en-US" baseline="0" dirty="0" smtClean="0"/>
              <a:t> sociopolitical factors contribute, you can see this at play with the individual states in the US. In regions with high MMRs,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data sources</a:t>
            </a:r>
            <a:r>
              <a:rPr lang="en-US" dirty="0" smtClean="0"/>
              <a:t> for HDI data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1: HDRO calculations based on data from UNDESA (2015), UNESCO Institute for Statistics (2015), United Nations Statistics Division (2015), World Bank (2015a),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 and IMF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2: UNDESA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3: UNESCO Institute for Statistics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4: UNESCO Institute for Statistics (2015),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(2014), UNICEF Multiple Indicator Cluster Surveys and ICF Macro Demographic and Health Surveys.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5: World Bank (2015a), IMF (2015) and United Nations Statistics Division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6: Calculated based on data in columns 1 and 5.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Median MMR was 54 deaths per 100k live births.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Min: Finland w/ 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Max: Sierra Leone w/ 1360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CURRENT: MMR of 216 per 100k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GOAL: Global MMR of 70 per 100k by 2030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</a:t>
            </a:r>
            <a:r>
              <a:rPr lang="en-US" baseline="0" dirty="0" smtClean="0"/>
              <a:t> mom - </a:t>
            </a:r>
            <a:r>
              <a:rPr lang="en-US" dirty="0" smtClean="0"/>
              <a:t>https://www.oakbendmedcenter.org/wp-content/uploads/2015/04/bigstock-New-Parents-With-Baby-Talking-4637025.jpg</a:t>
            </a:r>
          </a:p>
          <a:p>
            <a:r>
              <a:rPr lang="en-US" dirty="0" smtClean="0"/>
              <a:t>Western mom -</a:t>
            </a:r>
            <a:r>
              <a:rPr lang="en-US" baseline="0" dirty="0" smtClean="0"/>
              <a:t> http://www.affordabledaycare.net/stk25210nwl.jpg</a:t>
            </a:r>
          </a:p>
          <a:p>
            <a:r>
              <a:rPr lang="en-US" baseline="0" dirty="0" smtClean="0"/>
              <a:t>Orissa mom - https://upload.wikimedia.org/wikipedia/commons/c/c7/Mother_and_newborn_child_in_Orissa.jpg</a:t>
            </a:r>
          </a:p>
          <a:p>
            <a:r>
              <a:rPr lang="en-US" baseline="0" dirty="0" smtClean="0"/>
              <a:t>East Africa mom - http://healthreportereastafrica.com/wp-content/uploads/2016/01/premature-babies-ug.jpg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Worldmapper</a:t>
            </a:r>
            <a:r>
              <a:rPr lang="en-US" dirty="0" smtClean="0"/>
              <a:t> - </a:t>
            </a:r>
            <a:r>
              <a:rPr lang="en-US" sz="1200" dirty="0" smtClean="0"/>
              <a:t>http://www.worldmapper.org/display.php?selected=258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5E8F-C24B-447D-96A1-31C42002591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1A1-517C-4859-8F2A-B2F9097A8FE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8F77-5A50-4396-BB1F-33D5020DD64A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6425-3D45-42EB-8DB1-002CE5FB83F9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16BA-A009-4F1F-9059-B8C1F6859737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6798-3E24-4777-9B1C-D7F80C1DF7E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1A3F-8AF3-4F33-B322-D4E1187B22DA}" type="datetime1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8CFC-4140-49D0-80DF-E2C9573F7735}" type="datetime1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8527-21D3-40E8-9385-80AA89544119}" type="datetime1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517E-4DB6-4375-9EEA-7D5D0BC0B04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80DC-3962-4FBE-A09A-2F32367D0F38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4D1B-CF11-4DF7-9CDD-D0C9D30BD2A1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package" Target="../embeddings/Microsoft_Excel_Worksheet1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Excel_Worksheet2.xlsx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>
          <a:xfrm>
            <a:off x="0" y="0"/>
            <a:ext cx="9144000" cy="4267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82975"/>
            <a:ext cx="9144000" cy="3375025"/>
          </a:xfrm>
          <a:prstGeom prst="rect">
            <a:avLst/>
          </a:prstGeom>
          <a:solidFill>
            <a:srgbClr val="31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63975"/>
            <a:ext cx="9144000" cy="1089025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Modeling Maternal Mortality Rates (MMR)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9144000" cy="1905000"/>
          </a:xfrm>
          <a:solidFill>
            <a:srgbClr val="310403"/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Data Science Part Time Course 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Rebecca Minich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11.29.16</a:t>
            </a:r>
          </a:p>
        </p:txBody>
      </p:sp>
    </p:spTree>
    <p:extLst>
      <p:ext uri="{BB962C8B-B14F-4D97-AF65-F5344CB8AC3E}">
        <p14:creationId xmlns:p14="http://schemas.microsoft.com/office/powerpoint/2010/main" val="2457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Which </a:t>
            </a:r>
            <a:r>
              <a:rPr lang="en-US" sz="4000" dirty="0">
                <a:solidFill>
                  <a:schemeClr val="bg1"/>
                </a:solidFill>
              </a:rPr>
              <a:t>areas of the data have you cleaned, and which areas still need cleaning?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0574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WHO</a:t>
            </a:r>
            <a:r>
              <a:rPr lang="en-US" sz="2400" dirty="0" smtClean="0"/>
              <a:t>: Uses XML,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ttempting to convert to </a:t>
            </a:r>
            <a:r>
              <a:rPr lang="en-US" sz="2400" dirty="0" err="1" smtClean="0"/>
              <a:t>json</a:t>
            </a:r>
            <a:r>
              <a:rPr lang="en-US" sz="2400" dirty="0" smtClean="0"/>
              <a:t> Currently succeeded in creating </a:t>
            </a:r>
            <a:r>
              <a:rPr lang="en-US" sz="2400" dirty="0" err="1" smtClean="0"/>
              <a:t>df</a:t>
            </a:r>
            <a:r>
              <a:rPr lang="en-US" sz="2400" dirty="0" smtClean="0"/>
              <a:t> out of MMR and Adolescent BR </a:t>
            </a:r>
          </a:p>
          <a:p>
            <a:endParaRPr lang="en-US" sz="2400" dirty="0"/>
          </a:p>
          <a:p>
            <a:r>
              <a:rPr lang="en-US" sz="2400" u="sng" dirty="0" smtClean="0"/>
              <a:t>UN</a:t>
            </a:r>
            <a:r>
              <a:rPr lang="en-US" sz="2400" dirty="0" smtClean="0"/>
              <a:t>: Uses SOAP</a:t>
            </a:r>
          </a:p>
          <a:p>
            <a:r>
              <a:rPr lang="en-US" sz="2400" dirty="0" smtClean="0"/>
              <a:t>Haven’t even tried it yet </a:t>
            </a:r>
          </a:p>
          <a:p>
            <a:endParaRPr lang="en-US" sz="2400" dirty="0"/>
          </a:p>
          <a:p>
            <a:r>
              <a:rPr lang="en-US" sz="2400" u="sng" dirty="0" smtClean="0"/>
              <a:t>CFRR</a:t>
            </a:r>
            <a:r>
              <a:rPr lang="en-US" sz="2400" dirty="0" smtClean="0"/>
              <a:t>: PDF factsheets Put data into CSV by hand</a:t>
            </a:r>
          </a:p>
          <a:p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API 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chemeClr val="bg1"/>
                </a:solidFill>
              </a:rPr>
              <a:t>CSV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0447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CFRR</a:t>
            </a:r>
            <a:r>
              <a:rPr lang="en-US" sz="2400" dirty="0" smtClean="0"/>
              <a:t>: Created a scale from 0-6 for access to safe abortions by UN country 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WHO and UN</a:t>
            </a:r>
            <a:r>
              <a:rPr lang="en-US" sz="2400" dirty="0" smtClean="0"/>
              <a:t>: created </a:t>
            </a:r>
            <a:r>
              <a:rPr lang="en-US" sz="2400" dirty="0" err="1" smtClean="0"/>
              <a:t>Pandas.df</a:t>
            </a:r>
            <a:r>
              <a:rPr lang="en-US" sz="2400" dirty="0" smtClean="0"/>
              <a:t>  that includes HDI and MMR info. </a:t>
            </a:r>
          </a:p>
          <a:p>
            <a:endParaRPr lang="en-US" sz="2400" dirty="0" smtClean="0"/>
          </a:p>
          <a:p>
            <a:r>
              <a:rPr lang="en-US" sz="2400" dirty="0" smtClean="0"/>
              <a:t>Cleaning: Indexed on Countries, found redundant country values and flattened, </a:t>
            </a:r>
            <a:r>
              <a:rPr lang="en-US" sz="2400" dirty="0" err="1" smtClean="0"/>
              <a:t>IDed</a:t>
            </a:r>
            <a:r>
              <a:rPr lang="en-US" sz="2400" dirty="0" smtClean="0"/>
              <a:t> missing values in </a:t>
            </a:r>
            <a:r>
              <a:rPr lang="en-US" sz="2400" dirty="0" err="1" smtClean="0"/>
              <a:t>pd.df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steps have you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taken to explore the data?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295"/>
            <a:ext cx="8610600" cy="400110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000" dirty="0" smtClean="0">
                <a:solidFill>
                  <a:schemeClr val="bg1"/>
                </a:solidFill>
              </a:rPr>
              <a:t>CSV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7" t="15143" r="22500" b="52857"/>
          <a:stretch/>
        </p:blipFill>
        <p:spPr>
          <a:xfrm>
            <a:off x="571500" y="1645980"/>
            <a:ext cx="7924800" cy="2102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89475"/>
            <a:ext cx="2749475" cy="2749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5" y="4089475"/>
            <a:ext cx="3495335" cy="27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9038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Problem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03" y="1231145"/>
            <a:ext cx="9112497" cy="5617890"/>
            <a:chOff x="31503" y="1231145"/>
            <a:chExt cx="9112497" cy="5617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1" t="213" r="19787" b="-213"/>
            <a:stretch/>
          </p:blipFill>
          <p:spPr>
            <a:xfrm>
              <a:off x="6126480" y="1231145"/>
              <a:ext cx="3017520" cy="56178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7" t="213" r="35573" b="-213"/>
            <a:stretch/>
          </p:blipFill>
          <p:spPr>
            <a:xfrm>
              <a:off x="3078480" y="1231145"/>
              <a:ext cx="3017520" cy="56178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9" r="34773"/>
            <a:stretch/>
          </p:blipFill>
          <p:spPr>
            <a:xfrm>
              <a:off x="31503" y="1231145"/>
              <a:ext cx="3016497" cy="5572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0900" y="6279021"/>
              <a:ext cx="2362200" cy="369332"/>
            </a:xfrm>
            <a:prstGeom prst="rect">
              <a:avLst/>
            </a:prstGeom>
            <a:solidFill>
              <a:srgbClr val="310403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India: 174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5414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Sierra Leone: 1360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26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Finland: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CLEANING WHO API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502" t="17429" r="23437" b="53999"/>
          <a:stretch/>
        </p:blipFill>
        <p:spPr>
          <a:xfrm>
            <a:off x="433387" y="1375842"/>
            <a:ext cx="8277225" cy="2636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500" t="41429" r="51875" b="42000"/>
          <a:stretch/>
        </p:blipFill>
        <p:spPr>
          <a:xfrm>
            <a:off x="2057399" y="4572000"/>
            <a:ext cx="50292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" y="1688093"/>
            <a:ext cx="214884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8951" y="1688093"/>
            <a:ext cx="137160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267200" y="4648200"/>
            <a:ext cx="502920" cy="205740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188" t="14571" r="13409" b="74881"/>
          <a:stretch/>
        </p:blipFill>
        <p:spPr>
          <a:xfrm>
            <a:off x="19323" y="1239520"/>
            <a:ext cx="9067914" cy="880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500" t="18572" r="49688" b="55714"/>
          <a:stretch/>
        </p:blipFill>
        <p:spPr>
          <a:xfrm>
            <a:off x="57366" y="2074975"/>
            <a:ext cx="2897018" cy="237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613" t="21203" r="56475" b="54155"/>
          <a:stretch/>
        </p:blipFill>
        <p:spPr>
          <a:xfrm>
            <a:off x="3099799" y="2028454"/>
            <a:ext cx="2875881" cy="24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7500" t="19801" r="52187" b="59714"/>
          <a:stretch/>
        </p:blipFill>
        <p:spPr>
          <a:xfrm>
            <a:off x="6001080" y="2074975"/>
            <a:ext cx="2820704" cy="237824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0162" y="141638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2" y="2285592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33607" y="205774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3547" y="2086261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7" b="22983"/>
          <a:stretch/>
        </p:blipFill>
        <p:spPr>
          <a:xfrm>
            <a:off x="0" y="1187823"/>
            <a:ext cx="9144000" cy="56701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What factors contribute </a:t>
            </a:r>
            <a:r>
              <a:rPr lang="en-US" sz="4000" dirty="0">
                <a:solidFill>
                  <a:schemeClr val="bg1"/>
                </a:solidFill>
              </a:rPr>
              <a:t>to </a:t>
            </a:r>
            <a:r>
              <a:rPr lang="en-US" sz="4000" dirty="0" smtClean="0">
                <a:solidFill>
                  <a:schemeClr val="bg1"/>
                </a:solidFill>
              </a:rPr>
              <a:t>global MMR?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9951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PROBLEM STATEMENT: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Can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I predict which socioeconomic and public health initiatives will improve global and national maternal mortality rates?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Could other factors contribute to MMR?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1" t="8812" r="45238" b="84851"/>
          <a:stretch/>
        </p:blipFill>
        <p:spPr>
          <a:xfrm>
            <a:off x="6096000" y="2514600"/>
            <a:ext cx="2854737" cy="96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477" t="8020" r="69047" b="78515"/>
          <a:stretch/>
        </p:blipFill>
        <p:spPr>
          <a:xfrm>
            <a:off x="6336427" y="3657600"/>
            <a:ext cx="2373882" cy="235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1328727"/>
            <a:ext cx="58801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700" y="1888153"/>
            <a:ext cx="5892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 </a:t>
            </a:r>
            <a:endParaRPr lang="en-US" sz="2400" dirty="0"/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Birth attendant</a:t>
            </a:r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Antenatal (prenatal) care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Adolescent </a:t>
            </a:r>
            <a:r>
              <a:rPr lang="en-US" sz="2400" dirty="0"/>
              <a:t>Birth </a:t>
            </a:r>
            <a:r>
              <a:rPr lang="en-US" sz="2400" dirty="0" smtClean="0"/>
              <a:t>Rates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Contraceptives </a:t>
            </a:r>
            <a:r>
              <a:rPr lang="en-US" sz="2400" dirty="0"/>
              <a:t>modern methods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Abortion </a:t>
            </a:r>
            <a:r>
              <a:rPr lang="en-US" sz="2400" dirty="0"/>
              <a:t>policy </a:t>
            </a:r>
            <a:r>
              <a:rPr lang="en-US" sz="2400" dirty="0" smtClean="0"/>
              <a:t>scale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Education: Primary </a:t>
            </a:r>
            <a:r>
              <a:rPr lang="en-US" sz="2400" dirty="0"/>
              <a:t>School </a:t>
            </a:r>
            <a:r>
              <a:rPr lang="en-US" sz="2400" dirty="0" smtClean="0"/>
              <a:t>Enrollment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Technology: Cellphone Subscribers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War: Homicides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Health: Life </a:t>
            </a:r>
            <a:r>
              <a:rPr lang="en-US" sz="2400" dirty="0"/>
              <a:t>Expectancy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Wealth: GNI </a:t>
            </a:r>
            <a:r>
              <a:rPr lang="en-US" sz="2400" dirty="0"/>
              <a:t>Per Capita Data by Country(PPP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5880100" cy="1143000"/>
          </a:xfrm>
          <a:prstGeom prst="rect">
            <a:avLst/>
          </a:prstGeom>
          <a:noFill/>
          <a:ln>
            <a:solidFill>
              <a:srgbClr val="310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err="1" smtClean="0">
                <a:solidFill>
                  <a:schemeClr val="bg1"/>
                </a:solidFill>
              </a:rPr>
              <a:t>Dataframe</a:t>
            </a:r>
            <a:r>
              <a:rPr lang="en-US" sz="3900" dirty="0" smtClean="0">
                <a:solidFill>
                  <a:schemeClr val="bg1"/>
                </a:solidFill>
              </a:rPr>
              <a:t> and Features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524000"/>
            <a:ext cx="8639175" cy="4893647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 different datasets, 33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esponse variable: Maternal Mortality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Features and median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710995"/>
              </p:ext>
            </p:extLst>
          </p:nvPr>
        </p:nvGraphicFramePr>
        <p:xfrm>
          <a:off x="4953000" y="3048000"/>
          <a:ext cx="3124200" cy="3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Worksheet" r:id="rId4" imgW="2029015" imgH="2105094" progId="Excel.Sheet.12">
                  <p:embed/>
                </p:oleObj>
              </mc:Choice>
              <mc:Fallback>
                <p:oleObj name="Worksheet" r:id="rId4" imgW="2029015" imgH="21050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53000" y="3048000"/>
                        <a:ext cx="3124200" cy="3241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6575"/>
            <a:ext cx="3472599" cy="32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Response Variable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Optimizing Features: </a:t>
            </a:r>
          </a:p>
          <a:p>
            <a:r>
              <a:rPr lang="en-US" sz="3900" dirty="0" smtClean="0">
                <a:solidFill>
                  <a:schemeClr val="bg1"/>
                </a:solidFill>
              </a:rPr>
              <a:t>Random Forest </a:t>
            </a:r>
            <a:r>
              <a:rPr lang="en-US" sz="3900" dirty="0" err="1" smtClean="0">
                <a:solidFill>
                  <a:schemeClr val="bg1"/>
                </a:solidFill>
              </a:rPr>
              <a:t>Regressor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2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474350"/>
              </p:ext>
            </p:extLst>
          </p:nvPr>
        </p:nvGraphicFramePr>
        <p:xfrm>
          <a:off x="252412" y="1351121"/>
          <a:ext cx="8639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Worksheet" r:id="rId4" imgW="8639146" imgH="1152318" progId="Excel.Sheet.12">
                  <p:embed/>
                </p:oleObj>
              </mc:Choice>
              <mc:Fallback>
                <p:oleObj name="Worksheet" r:id="rId4" imgW="8639146" imgH="1152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2412" y="1351121"/>
                        <a:ext cx="86391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" y="2307208"/>
            <a:ext cx="8839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Selection of demographics: 'ABR%', 'AOD_FMLE', 'GNI', 'EDFMLE_MLE%', '</a:t>
            </a:r>
            <a:r>
              <a:rPr lang="en-US" sz="1050" dirty="0" err="1"/>
              <a:t>cell_Subscription</a:t>
            </a:r>
            <a:r>
              <a:rPr lang="en-US" sz="1050" dirty="0"/>
              <a:t>%', 'attend%'.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Model Evaluation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837" y="3200400"/>
            <a:ext cx="8639175" cy="304698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 models were able to improve null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classifier model performs better than the logistic regression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</a:t>
            </a:r>
            <a:r>
              <a:rPr lang="en-US" sz="2400" dirty="0" err="1"/>
              <a:t>regressor</a:t>
            </a:r>
            <a:r>
              <a:rPr lang="en-US" sz="2400" dirty="0"/>
              <a:t> model is the only model run that produces rate predictions.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Reducing the number of demographics improves model accuracy in most cases.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9304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Conclusions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7650" y="2087940"/>
            <a:ext cx="8572500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dirty="0" smtClean="0"/>
              <a:t>Hypothesis</a:t>
            </a:r>
            <a:r>
              <a:rPr lang="en-US" sz="1600" dirty="0"/>
              <a:t>: Safe access to abortion and Women's education will be strong predictors of maternal mortality rates and main targets for intervention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Null hypothesis 1: Safe access to abortion will not be a predictor of maternal mortality rates - ACCEPTED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Null hypothesis 2: Women's education will not be a predictor of maternal mortality rates - REJECTED 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4516904"/>
            <a:ext cx="8610600" cy="107721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dirty="0" smtClean="0"/>
              <a:t>uild </a:t>
            </a:r>
            <a:r>
              <a:rPr lang="en-US" sz="1600" dirty="0"/>
              <a:t>a model that lacks well known causal demographics and determine the </a:t>
            </a:r>
            <a:r>
              <a:rPr lang="en-US" sz="1600" dirty="0" smtClean="0"/>
              <a:t>predictability.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dd </a:t>
            </a:r>
            <a:r>
              <a:rPr lang="en-US" sz="1600" dirty="0"/>
              <a:t>more demographics, here are some potential data sets to improve the model from </a:t>
            </a:r>
            <a:r>
              <a:rPr lang="en-US" sz="1600" dirty="0" smtClean="0"/>
              <a:t>WHO.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247650" y="1510159"/>
            <a:ext cx="85725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Conclusions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34950" y="3962400"/>
            <a:ext cx="85979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Future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4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35551</TotalTime>
  <Words>987</Words>
  <Application>Microsoft Office PowerPoint</Application>
  <PresentationFormat>On-screen Show (4:3)</PresentationFormat>
  <Paragraphs>116</Paragraphs>
  <Slides>13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</vt:lpstr>
      <vt:lpstr>Office Theme</vt:lpstr>
      <vt:lpstr>Worksheet</vt:lpstr>
      <vt:lpstr>Modeling Maternal Mortality Rates (MMR) </vt:lpstr>
      <vt:lpstr>PowerPoint Presentation</vt:lpstr>
      <vt:lpstr>Could other factors contribute to MMR? </vt:lpstr>
      <vt:lpstr>PowerPoint Presentation</vt:lpstr>
      <vt:lpstr>PowerPoint Presentation</vt:lpstr>
      <vt:lpstr>PowerPoint Presentation</vt:lpstr>
      <vt:lpstr>PowerPoint Presentation</vt:lpstr>
      <vt:lpstr>Conclusions</vt:lpstr>
      <vt:lpstr>Pet Project</vt:lpstr>
      <vt:lpstr>Which areas of the data have you cleaned, and which areas still need cleaning?</vt:lpstr>
      <vt:lpstr>What steps have you  taken to explore the data?</vt:lpstr>
      <vt:lpstr>The Problem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577</cp:revision>
  <dcterms:created xsi:type="dcterms:W3CDTF">2014-03-08T07:25:59Z</dcterms:created>
  <dcterms:modified xsi:type="dcterms:W3CDTF">2016-11-30T00:52:59Z</dcterms:modified>
</cp:coreProperties>
</file>